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1" r:id="rId4"/>
    <p:sldId id="262" r:id="rId5"/>
    <p:sldId id="263" r:id="rId6"/>
    <p:sldId id="269" r:id="rId7"/>
  </p:sldIdLst>
  <p:sldSz cx="14630400" cy="8229600"/>
  <p:notesSz cx="8229600" cy="14630400"/>
  <p:embeddedFontLst>
    <p:embeddedFont>
      <p:font typeface="Aptos" panose="020B0004020202020204" pitchFamily="3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entury Gothic" panose="020B0502020202020204" pitchFamily="34" charset="0"/>
      <p:regular r:id="rId17"/>
      <p:bold r:id="rId18"/>
      <p:italic r:id="rId19"/>
      <p:boldItalic r:id="rId20"/>
    </p:embeddedFont>
    <p:embeddedFont>
      <p:font typeface="Lucida Sans Unicode" panose="020B0602030504020204" pitchFamily="34" charset="0"/>
      <p:regular r:id="rId21"/>
    </p:embeddedFont>
    <p:embeddedFont>
      <p:font typeface="Poppins" pitchFamily="2" charset="77"/>
      <p:regular r:id="rId22"/>
      <p:bold r:id="rId23"/>
      <p:italic r:id="rId24"/>
      <p:boldItalic r:id="rId25"/>
    </p:embeddedFont>
    <p:embeddedFont>
      <p:font typeface="Roboto" panose="02000000000000000000" pitchFamily="2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54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69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font" Target="fonts/font18.fntdata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font" Target="fonts/font20.fntdata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font" Target="fonts/font19.fntdata"/><Relationship Id="rId30" Type="http://schemas.openxmlformats.org/officeDocument/2006/relationships/presProps" Target="presProps.xml"/><Relationship Id="rId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538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840" y="1248574"/>
            <a:ext cx="12618720" cy="755899"/>
          </a:xfrm>
        </p:spPr>
        <p:txBody>
          <a:bodyPr lIns="0" tIns="0" rIns="0" bIns="0"/>
          <a:lstStyle>
            <a:lvl1pPr>
              <a:defRPr sz="5458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304699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15CB7-12C1-4A7F-A93B-644DC520451F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7" name="Holder 7">
            <a:extLst>
              <a:ext uri="{FF2B5EF4-FFF2-40B4-BE49-F238E27FC236}">
                <a16:creationId xmlns:a16="http://schemas.microsoft.com/office/drawing/2014/main" id="{E57D1C61-A415-D5F6-1B70-9A3F12783F4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0533889" y="7661979"/>
            <a:ext cx="3364992" cy="184666"/>
          </a:xfrm>
        </p:spPr>
        <p:txBody>
          <a:bodyPr lIns="0" tIns="0" rIns="0" bIns="0"/>
          <a:lstStyle>
            <a:lvl1pPr algn="r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227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mailto:inquiries@100DayAdvisors.com" TargetMode="Externa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644610" y="260454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6000" dirty="0">
                <a:solidFill>
                  <a:srgbClr val="0C0D0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Integration </a:t>
            </a:r>
            <a:br>
              <a:rPr lang="en-US" sz="6000" dirty="0">
                <a:solidFill>
                  <a:srgbClr val="0C0D0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6000" dirty="0">
                <a:solidFill>
                  <a:srgbClr val="0C0D0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Management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en-US" sz="6000" dirty="0">
                <a:solidFill>
                  <a:srgbClr val="0C0D0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Office (IMO)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en-US" sz="6000" b="1" dirty="0">
                <a:solidFill>
                  <a:srgbClr val="FFAD3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Charter and Tools</a:t>
            </a: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0690" y="597694"/>
            <a:ext cx="11662648" cy="441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FFAD3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IMO Charter</a:t>
            </a:r>
          </a:p>
        </p:txBody>
      </p:sp>
      <p:sp>
        <p:nvSpPr>
          <p:cNvPr id="3" name="Text 1"/>
          <p:cNvSpPr/>
          <p:nvPr/>
        </p:nvSpPr>
        <p:spPr>
          <a:xfrm>
            <a:off x="836105" y="1660327"/>
            <a:ext cx="13109019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IMO Charter serves as the focal point for data collection, prioritization, and achievement of results.</a:t>
            </a:r>
          </a:p>
        </p:txBody>
      </p:sp>
      <p:sp>
        <p:nvSpPr>
          <p:cNvPr id="4" name="Text 2"/>
          <p:cNvSpPr/>
          <p:nvPr/>
        </p:nvSpPr>
        <p:spPr>
          <a:xfrm>
            <a:off x="760690" y="2784668"/>
            <a:ext cx="1766054" cy="2206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2400" b="1" dirty="0">
                <a:solidFill>
                  <a:srgbClr val="0C0D0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Key Responsibilities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60690" y="3146499"/>
            <a:ext cx="4139446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Report on the health of key integration programs/projects</a:t>
            </a:r>
          </a:p>
        </p:txBody>
      </p:sp>
      <p:sp>
        <p:nvSpPr>
          <p:cNvPr id="6" name="Text 4"/>
          <p:cNvSpPr/>
          <p:nvPr/>
        </p:nvSpPr>
        <p:spPr>
          <a:xfrm>
            <a:off x="760690" y="3656185"/>
            <a:ext cx="4139446" cy="4521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Track synergies, milestones achieved, and other progress measures</a:t>
            </a:r>
          </a:p>
        </p:txBody>
      </p:sp>
      <p:sp>
        <p:nvSpPr>
          <p:cNvPr id="7" name="Text 5"/>
          <p:cNvSpPr/>
          <p:nvPr/>
        </p:nvSpPr>
        <p:spPr>
          <a:xfrm>
            <a:off x="760690" y="4389023"/>
            <a:ext cx="4139446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Report integration progress to:</a:t>
            </a:r>
          </a:p>
        </p:txBody>
      </p:sp>
      <p:sp>
        <p:nvSpPr>
          <p:cNvPr id="8" name="Text 6"/>
          <p:cNvSpPr/>
          <p:nvPr/>
        </p:nvSpPr>
        <p:spPr>
          <a:xfrm>
            <a:off x="760690" y="4664534"/>
            <a:ext cx="4139446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Steering Committee: Monthly</a:t>
            </a:r>
          </a:p>
        </p:txBody>
      </p:sp>
      <p:sp>
        <p:nvSpPr>
          <p:cNvPr id="9" name="Text 7"/>
          <p:cNvSpPr/>
          <p:nvPr/>
        </p:nvSpPr>
        <p:spPr>
          <a:xfrm>
            <a:off x="760690" y="4898794"/>
            <a:ext cx="4139446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Core IMO Team: Weekly</a:t>
            </a:r>
          </a:p>
        </p:txBody>
      </p:sp>
      <p:sp>
        <p:nvSpPr>
          <p:cNvPr id="10" name="Text 8"/>
          <p:cNvSpPr/>
          <p:nvPr/>
        </p:nvSpPr>
        <p:spPr>
          <a:xfrm>
            <a:off x="760690" y="5146805"/>
            <a:ext cx="4139446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Board of Directors: Quarterly</a:t>
            </a:r>
          </a:p>
        </p:txBody>
      </p:sp>
      <p:sp>
        <p:nvSpPr>
          <p:cNvPr id="11" name="Text 9"/>
          <p:cNvSpPr/>
          <p:nvPr/>
        </p:nvSpPr>
        <p:spPr>
          <a:xfrm>
            <a:off x="760690" y="5442940"/>
            <a:ext cx="4139446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Identify, track, and seek resolution to issues and risks</a:t>
            </a:r>
          </a:p>
        </p:txBody>
      </p:sp>
      <p:sp>
        <p:nvSpPr>
          <p:cNvPr id="12" name="Text 10"/>
          <p:cNvSpPr/>
          <p:nvPr/>
        </p:nvSpPr>
        <p:spPr>
          <a:xfrm>
            <a:off x="760690" y="5941474"/>
            <a:ext cx="4139446" cy="4521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Ensure linkages and dependencies between projects are managed</a:t>
            </a:r>
          </a:p>
        </p:txBody>
      </p:sp>
      <p:sp>
        <p:nvSpPr>
          <p:cNvPr id="13" name="Text 11"/>
          <p:cNvSpPr/>
          <p:nvPr/>
        </p:nvSpPr>
        <p:spPr>
          <a:xfrm>
            <a:off x="5252323" y="2784668"/>
            <a:ext cx="1766054" cy="2206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2400" b="1" dirty="0">
                <a:solidFill>
                  <a:srgbClr val="0C0D0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Practical Support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252323" y="3146499"/>
            <a:ext cx="4139446" cy="4521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Provide project management and financial resources as required by the business</a:t>
            </a:r>
          </a:p>
        </p:txBody>
      </p:sp>
      <p:sp>
        <p:nvSpPr>
          <p:cNvPr id="15" name="Text 13"/>
          <p:cNvSpPr/>
          <p:nvPr/>
        </p:nvSpPr>
        <p:spPr>
          <a:xfrm>
            <a:off x="5252323" y="3871131"/>
            <a:ext cx="4139446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Assess PM needs by workstream and revise assignments</a:t>
            </a:r>
          </a:p>
        </p:txBody>
      </p:sp>
      <p:sp>
        <p:nvSpPr>
          <p:cNvPr id="16" name="Text 14"/>
          <p:cNvSpPr/>
          <p:nvPr/>
        </p:nvSpPr>
        <p:spPr>
          <a:xfrm>
            <a:off x="5252323" y="4391967"/>
            <a:ext cx="4139446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Facilitate work sessions</a:t>
            </a:r>
          </a:p>
        </p:txBody>
      </p:sp>
      <p:sp>
        <p:nvSpPr>
          <p:cNvPr id="17" name="Text 15"/>
          <p:cNvSpPr/>
          <p:nvPr/>
        </p:nvSpPr>
        <p:spPr>
          <a:xfrm>
            <a:off x="5252323" y="4667478"/>
            <a:ext cx="4139446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Support financial and timeline analyses</a:t>
            </a:r>
          </a:p>
        </p:txBody>
      </p:sp>
      <p:sp>
        <p:nvSpPr>
          <p:cNvPr id="18" name="Text 16"/>
          <p:cNvSpPr/>
          <p:nvPr/>
        </p:nvSpPr>
        <p:spPr>
          <a:xfrm>
            <a:off x="5252323" y="5153195"/>
            <a:ext cx="4139446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Drive coordinated communication of integration progress</a:t>
            </a:r>
          </a:p>
        </p:txBody>
      </p:sp>
      <p:sp>
        <p:nvSpPr>
          <p:cNvPr id="19" name="Text 17"/>
          <p:cNvSpPr/>
          <p:nvPr/>
        </p:nvSpPr>
        <p:spPr>
          <a:xfrm>
            <a:off x="10002123" y="2780078"/>
            <a:ext cx="1766054" cy="2206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2400" b="1" dirty="0">
                <a:solidFill>
                  <a:srgbClr val="0C0D0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Tools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0002123" y="3141909"/>
            <a:ext cx="4139446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Master Integration Timeline</a:t>
            </a:r>
          </a:p>
        </p:txBody>
      </p:sp>
      <p:sp>
        <p:nvSpPr>
          <p:cNvPr id="21" name="Text 19"/>
          <p:cNvSpPr/>
          <p:nvPr/>
        </p:nvSpPr>
        <p:spPr>
          <a:xfrm>
            <a:off x="10002123" y="3417420"/>
            <a:ext cx="4139446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Integration Dashboard</a:t>
            </a:r>
          </a:p>
        </p:txBody>
      </p:sp>
      <p:sp>
        <p:nvSpPr>
          <p:cNvPr id="22" name="Text 20"/>
          <p:cNvSpPr/>
          <p:nvPr/>
        </p:nvSpPr>
        <p:spPr>
          <a:xfrm>
            <a:off x="10002123" y="3692930"/>
            <a:ext cx="4139446" cy="22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Issue/Decision Database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690DDA-A091-2B8E-DE5A-5AA1B4A3D5DC}"/>
              </a:ext>
            </a:extLst>
          </p:cNvPr>
          <p:cNvSpPr txBox="1"/>
          <p:nvPr/>
        </p:nvSpPr>
        <p:spPr>
          <a:xfrm>
            <a:off x="13728308" y="7861955"/>
            <a:ext cx="216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2</a:t>
            </a:r>
          </a:p>
        </p:txBody>
      </p:sp>
      <p:sp>
        <p:nvSpPr>
          <p:cNvPr id="26" name="Holder 5">
            <a:extLst>
              <a:ext uri="{FF2B5EF4-FFF2-40B4-BE49-F238E27FC236}">
                <a16:creationId xmlns:a16="http://schemas.microsoft.com/office/drawing/2014/main" id="{67BA3843-4CCD-913F-4C4E-3B81DC8ED970}"/>
              </a:ext>
            </a:extLst>
          </p:cNvPr>
          <p:cNvSpPr txBox="1">
            <a:spLocks/>
          </p:cNvSpPr>
          <p:nvPr/>
        </p:nvSpPr>
        <p:spPr>
          <a:xfrm>
            <a:off x="393382" y="7888010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© 100-Day Advisors    MandAPlaybook.com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7"/>
          <p:cNvSpPr/>
          <p:nvPr/>
        </p:nvSpPr>
        <p:spPr>
          <a:xfrm>
            <a:off x="801410" y="5207357"/>
            <a:ext cx="13027581" cy="268724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Text 0"/>
          <p:cNvSpPr/>
          <p:nvPr/>
        </p:nvSpPr>
        <p:spPr>
          <a:xfrm>
            <a:off x="793790" y="684609"/>
            <a:ext cx="5661065" cy="673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000" dirty="0">
                <a:solidFill>
                  <a:srgbClr val="FFAD3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Integration Dashboard</a:t>
            </a:r>
          </a:p>
        </p:txBody>
      </p:sp>
      <p:sp>
        <p:nvSpPr>
          <p:cNvPr id="3" name="Shape 1"/>
          <p:cNvSpPr/>
          <p:nvPr/>
        </p:nvSpPr>
        <p:spPr>
          <a:xfrm>
            <a:off x="793790" y="1788914"/>
            <a:ext cx="484823" cy="484823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33" y="1829336"/>
            <a:ext cx="323136" cy="40397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93996" y="1862971"/>
            <a:ext cx="2921556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Provide executive view</a:t>
            </a:r>
          </a:p>
        </p:txBody>
      </p:sp>
      <p:sp>
        <p:nvSpPr>
          <p:cNvPr id="6" name="Text 3"/>
          <p:cNvSpPr/>
          <p:nvPr/>
        </p:nvSpPr>
        <p:spPr>
          <a:xfrm>
            <a:off x="1493996" y="2328743"/>
            <a:ext cx="3467814" cy="1034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Overall health of the integration to assist in decision-making and prioritization</a:t>
            </a:r>
          </a:p>
        </p:txBody>
      </p:sp>
      <p:sp>
        <p:nvSpPr>
          <p:cNvPr id="7" name="Shape 4"/>
          <p:cNvSpPr/>
          <p:nvPr/>
        </p:nvSpPr>
        <p:spPr>
          <a:xfrm>
            <a:off x="5231130" y="1788914"/>
            <a:ext cx="484823" cy="484823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1973" y="1829336"/>
            <a:ext cx="323136" cy="40397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931337" y="1862971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Provide visibility</a:t>
            </a:r>
          </a:p>
        </p:txBody>
      </p:sp>
      <p:sp>
        <p:nvSpPr>
          <p:cNvPr id="10" name="Text 6"/>
          <p:cNvSpPr/>
          <p:nvPr/>
        </p:nvSpPr>
        <p:spPr>
          <a:xfrm>
            <a:off x="5931337" y="2328743"/>
            <a:ext cx="3467814" cy="689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Help executives and owners drive progress on key integration items</a:t>
            </a:r>
          </a:p>
        </p:txBody>
      </p:sp>
      <p:sp>
        <p:nvSpPr>
          <p:cNvPr id="11" name="Shape 7"/>
          <p:cNvSpPr/>
          <p:nvPr/>
        </p:nvSpPr>
        <p:spPr>
          <a:xfrm>
            <a:off x="9668470" y="1788914"/>
            <a:ext cx="484823" cy="484823"/>
          </a:xfrm>
          <a:prstGeom prst="roundRect">
            <a:avLst>
              <a:gd name="adj" fmla="val 40002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9314" y="1829336"/>
            <a:ext cx="323136" cy="40397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368677" y="1862971"/>
            <a:ext cx="2734270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Bound the integration</a:t>
            </a:r>
          </a:p>
        </p:txBody>
      </p:sp>
      <p:sp>
        <p:nvSpPr>
          <p:cNvPr id="14" name="Text 9"/>
          <p:cNvSpPr/>
          <p:nvPr/>
        </p:nvSpPr>
        <p:spPr>
          <a:xfrm>
            <a:off x="10368677" y="2328743"/>
            <a:ext cx="346781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Ensure it has a clear finish line</a:t>
            </a:r>
          </a:p>
        </p:txBody>
      </p:sp>
      <p:sp>
        <p:nvSpPr>
          <p:cNvPr id="15" name="Shape 10"/>
          <p:cNvSpPr/>
          <p:nvPr/>
        </p:nvSpPr>
        <p:spPr>
          <a:xfrm>
            <a:off x="793790" y="3962916"/>
            <a:ext cx="13042821" cy="2973906"/>
          </a:xfrm>
          <a:prstGeom prst="roundRect">
            <a:avLst>
              <a:gd name="adj" fmla="val 4923"/>
            </a:avLst>
          </a:prstGeom>
          <a:noFill/>
          <a:ln w="12700">
            <a:solidFill>
              <a:srgbClr val="000000">
                <a:alpha val="76000"/>
              </a:srgbClr>
            </a:solidFill>
            <a:prstDash val="solid"/>
          </a:ln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801410" y="3970536"/>
            <a:ext cx="13027581" cy="61841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1016794" y="4107339"/>
            <a:ext cx="6079212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Consumers: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3067508" y="4107339"/>
            <a:ext cx="10546097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IMO, Management Team, Project Owners/Teams</a:t>
            </a:r>
          </a:p>
        </p:txBody>
      </p:sp>
      <p:sp>
        <p:nvSpPr>
          <p:cNvPr id="19" name="Shape 14"/>
          <p:cNvSpPr/>
          <p:nvPr/>
        </p:nvSpPr>
        <p:spPr>
          <a:xfrm>
            <a:off x="801410" y="4588946"/>
            <a:ext cx="13027581" cy="61841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1016794" y="4725749"/>
            <a:ext cx="6079212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Tool Owner: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3067508" y="4725749"/>
            <a:ext cx="10546097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solidFill>
                  <a:srgbClr val="5557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IMO – (assign owner)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1016794" y="5344160"/>
            <a:ext cx="6079212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Update Process: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3067508" y="5344161"/>
            <a:ext cx="10546097" cy="1453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Weekly status report from each PM on project dashboard
Synergy team/Finance provide monthly updates on synergy measures
OD/HR provide monthly updates on headcount measures
Other identified measures assigned to owners as the measures are developed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4FB5EA-965F-8615-DB88-D55CDD6AB1F1}"/>
              </a:ext>
            </a:extLst>
          </p:cNvPr>
          <p:cNvSpPr txBox="1"/>
          <p:nvPr/>
        </p:nvSpPr>
        <p:spPr>
          <a:xfrm>
            <a:off x="13728308" y="7861955"/>
            <a:ext cx="216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3</a:t>
            </a:r>
          </a:p>
        </p:txBody>
      </p:sp>
      <p:sp>
        <p:nvSpPr>
          <p:cNvPr id="26" name="Holder 5">
            <a:extLst>
              <a:ext uri="{FF2B5EF4-FFF2-40B4-BE49-F238E27FC236}">
                <a16:creationId xmlns:a16="http://schemas.microsoft.com/office/drawing/2014/main" id="{3E3DFB5F-AFDB-E6C0-B18E-E59026EB500F}"/>
              </a:ext>
            </a:extLst>
          </p:cNvPr>
          <p:cNvSpPr txBox="1">
            <a:spLocks/>
          </p:cNvSpPr>
          <p:nvPr/>
        </p:nvSpPr>
        <p:spPr>
          <a:xfrm>
            <a:off x="393382" y="7888010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© 100-Day Advisors    MandAPlaybook.com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82838"/>
            <a:ext cx="834163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dirty="0">
                <a:solidFill>
                  <a:srgbClr val="FFAD3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Issues and Decisions Database</a:t>
            </a:r>
          </a:p>
        </p:txBody>
      </p:sp>
      <p:sp>
        <p:nvSpPr>
          <p:cNvPr id="3" name="Text 1"/>
          <p:cNvSpPr/>
          <p:nvPr/>
        </p:nvSpPr>
        <p:spPr>
          <a:xfrm>
            <a:off x="2278183" y="19084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Objective</a:t>
            </a:r>
          </a:p>
        </p:txBody>
      </p:sp>
      <p:sp>
        <p:nvSpPr>
          <p:cNvPr id="4" name="Text 2"/>
          <p:cNvSpPr/>
          <p:nvPr/>
        </p:nvSpPr>
        <p:spPr>
          <a:xfrm>
            <a:off x="1214717" y="2398833"/>
            <a:ext cx="389870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Provide comprehensive list of Steering Committee and IMO-level issues to assist in tracking </a:t>
            </a:r>
          </a:p>
          <a:p>
            <a:pPr marL="0" indent="0" algn="r">
              <a:lnSpc>
                <a:spcPts val="2850"/>
              </a:lnSpc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toward resolution</a:t>
            </a: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380349" y="24135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Consumers</a:t>
            </a:r>
          </a:p>
        </p:txBody>
      </p:sp>
      <p:sp>
        <p:nvSpPr>
          <p:cNvPr id="8" name="Text 4"/>
          <p:cNvSpPr/>
          <p:nvPr/>
        </p:nvSpPr>
        <p:spPr>
          <a:xfrm>
            <a:off x="9380349" y="2903934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IMO and Steering Committee</a:t>
            </a: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4104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Tool Owner</a:t>
            </a:r>
          </a:p>
        </p:txBody>
      </p:sp>
      <p:sp>
        <p:nvSpPr>
          <p:cNvPr id="12" name="Text 6"/>
          <p:cNvSpPr/>
          <p:nvPr/>
        </p:nvSpPr>
        <p:spPr>
          <a:xfrm>
            <a:off x="9937790" y="5900857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IMO</a:t>
            </a: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197417" y="53362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Update Process</a:t>
            </a:r>
          </a:p>
        </p:txBody>
      </p:sp>
      <p:sp>
        <p:nvSpPr>
          <p:cNvPr id="16" name="Text 8"/>
          <p:cNvSpPr/>
          <p:nvPr/>
        </p:nvSpPr>
        <p:spPr>
          <a:xfrm>
            <a:off x="1133951" y="5826681"/>
            <a:ext cx="3898702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Weekly status reports and decisions at integration meetings feed database; change requests may trigger additions/changes to decisions database</a:t>
            </a:r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34F1E8E-9C26-9A76-0A5B-3CDD888F7D08}"/>
              </a:ext>
            </a:extLst>
          </p:cNvPr>
          <p:cNvSpPr txBox="1"/>
          <p:nvPr/>
        </p:nvSpPr>
        <p:spPr>
          <a:xfrm>
            <a:off x="13728308" y="7861955"/>
            <a:ext cx="216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4</a:t>
            </a:r>
          </a:p>
        </p:txBody>
      </p:sp>
      <p:sp>
        <p:nvSpPr>
          <p:cNvPr id="20" name="Holder 5">
            <a:extLst>
              <a:ext uri="{FF2B5EF4-FFF2-40B4-BE49-F238E27FC236}">
                <a16:creationId xmlns:a16="http://schemas.microsoft.com/office/drawing/2014/main" id="{7C17C53C-0943-D551-A7AF-0383E238CE0D}"/>
              </a:ext>
            </a:extLst>
          </p:cNvPr>
          <p:cNvSpPr txBox="1">
            <a:spLocks/>
          </p:cNvSpPr>
          <p:nvPr/>
        </p:nvSpPr>
        <p:spPr>
          <a:xfrm>
            <a:off x="393382" y="7888010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© 100-Day Advisors    MandAPlaybook.com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678180"/>
            <a:ext cx="3969425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4000" dirty="0">
                <a:solidFill>
                  <a:srgbClr val="FFAD3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Steps to Finalize</a:t>
            </a:r>
          </a:p>
        </p:txBody>
      </p:sp>
      <p:sp>
        <p:nvSpPr>
          <p:cNvPr id="4" name="Shape 1"/>
          <p:cNvSpPr/>
          <p:nvPr/>
        </p:nvSpPr>
        <p:spPr>
          <a:xfrm>
            <a:off x="972383" y="1412438"/>
            <a:ext cx="22860" cy="6138982"/>
          </a:xfrm>
          <a:prstGeom prst="roundRect">
            <a:avLst>
              <a:gd name="adj" fmla="val 625116"/>
            </a:avLst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128117" y="1579602"/>
            <a:ext cx="476250" cy="22860"/>
          </a:xfrm>
          <a:prstGeom prst="roundRect">
            <a:avLst>
              <a:gd name="adj" fmla="val 625116"/>
            </a:avLst>
          </a:prstGeom>
          <a:solidFill>
            <a:srgbClr val="FF7047"/>
          </a:solidFill>
          <a:ln/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93790" y="1412438"/>
            <a:ext cx="357188" cy="357188"/>
          </a:xfrm>
          <a:prstGeom prst="roundRect">
            <a:avLst>
              <a:gd name="adj" fmla="val 40007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321" y="1442204"/>
            <a:ext cx="238125" cy="29765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766292" y="1466969"/>
            <a:ext cx="2560439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Master Integration Timeline</a:t>
            </a:r>
          </a:p>
        </p:txBody>
      </p:sp>
      <p:sp>
        <p:nvSpPr>
          <p:cNvPr id="9" name="Text 5"/>
          <p:cNvSpPr/>
          <p:nvPr/>
        </p:nvSpPr>
        <p:spPr>
          <a:xfrm>
            <a:off x="1766292" y="1810226"/>
            <a:ext cx="658391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Font typeface="+mj-lt"/>
              <a:buAutoNum type="arabi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Review/confirm owners</a:t>
            </a:r>
          </a:p>
        </p:txBody>
      </p:sp>
      <p:sp>
        <p:nvSpPr>
          <p:cNvPr id="10" name="Text 6"/>
          <p:cNvSpPr/>
          <p:nvPr/>
        </p:nvSpPr>
        <p:spPr>
          <a:xfrm>
            <a:off x="1766292" y="2119789"/>
            <a:ext cx="6583918" cy="762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Font typeface="+mj-lt"/>
              <a:buAutoNum type="arabicPeriod" startAt="2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 formatting to better reflect common phases for systems projects</a:t>
            </a:r>
          </a:p>
        </p:txBody>
      </p:sp>
      <p:sp>
        <p:nvSpPr>
          <p:cNvPr id="11" name="Text 7"/>
          <p:cNvSpPr/>
          <p:nvPr/>
        </p:nvSpPr>
        <p:spPr>
          <a:xfrm>
            <a:off x="1766292" y="2664131"/>
            <a:ext cx="658391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Font typeface="+mj-lt"/>
              <a:buAutoNum type="arabicPeriod" startAt="3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Reconfirm with all Team Leads/PMs</a:t>
            </a:r>
          </a:p>
        </p:txBody>
      </p:sp>
      <p:sp>
        <p:nvSpPr>
          <p:cNvPr id="12" name="Text 8"/>
          <p:cNvSpPr/>
          <p:nvPr/>
        </p:nvSpPr>
        <p:spPr>
          <a:xfrm>
            <a:off x="1766292" y="2973694"/>
            <a:ext cx="658391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Font typeface="+mj-lt"/>
              <a:buAutoNum type="arabicPeriod" startAt="4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Begin maintenance</a:t>
            </a:r>
          </a:p>
        </p:txBody>
      </p:sp>
      <p:sp>
        <p:nvSpPr>
          <p:cNvPr id="13" name="Shape 9"/>
          <p:cNvSpPr/>
          <p:nvPr/>
        </p:nvSpPr>
        <p:spPr>
          <a:xfrm>
            <a:off x="1128117" y="3844455"/>
            <a:ext cx="476250" cy="22860"/>
          </a:xfrm>
          <a:prstGeom prst="roundRect">
            <a:avLst>
              <a:gd name="adj" fmla="val 625116"/>
            </a:avLst>
          </a:prstGeom>
          <a:solidFill>
            <a:srgbClr val="FF7047"/>
          </a:solidFill>
          <a:ln/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793790" y="3677289"/>
            <a:ext cx="357188" cy="357188"/>
          </a:xfrm>
          <a:prstGeom prst="roundRect">
            <a:avLst>
              <a:gd name="adj" fmla="val 40007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321" y="3707057"/>
            <a:ext cx="238125" cy="29765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766292" y="3731822"/>
            <a:ext cx="2084784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Integration Dashboard</a:t>
            </a:r>
          </a:p>
        </p:txBody>
      </p:sp>
      <p:sp>
        <p:nvSpPr>
          <p:cNvPr id="17" name="Text 12"/>
          <p:cNvSpPr/>
          <p:nvPr/>
        </p:nvSpPr>
        <p:spPr>
          <a:xfrm>
            <a:off x="1766292" y="4075079"/>
            <a:ext cx="658391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Font typeface="+mj-lt"/>
              <a:buAutoNum type="arabi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Refine based on recent input/align with Master Timeline as appropriate</a:t>
            </a:r>
          </a:p>
        </p:txBody>
      </p:sp>
      <p:sp>
        <p:nvSpPr>
          <p:cNvPr id="18" name="Text 13"/>
          <p:cNvSpPr/>
          <p:nvPr/>
        </p:nvSpPr>
        <p:spPr>
          <a:xfrm>
            <a:off x="1766292" y="4384642"/>
            <a:ext cx="658391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685800" lvl="1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Decide on incorporating backup with health of each individual project</a:t>
            </a:r>
          </a:p>
        </p:txBody>
      </p:sp>
      <p:sp>
        <p:nvSpPr>
          <p:cNvPr id="19" name="Text 14"/>
          <p:cNvSpPr/>
          <p:nvPr/>
        </p:nvSpPr>
        <p:spPr>
          <a:xfrm>
            <a:off x="1766292" y="4694204"/>
            <a:ext cx="658391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Font typeface="+mj-lt"/>
              <a:buAutoNum type="arabicPeriod" startAt="2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Collect feedback on contents and measures</a:t>
            </a:r>
          </a:p>
        </p:txBody>
      </p:sp>
      <p:sp>
        <p:nvSpPr>
          <p:cNvPr id="20" name="Text 15"/>
          <p:cNvSpPr/>
          <p:nvPr/>
        </p:nvSpPr>
        <p:spPr>
          <a:xfrm>
            <a:off x="1766292" y="5003767"/>
            <a:ext cx="658391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Font typeface="+mj-lt"/>
              <a:buAutoNum type="arabicPeriod" startAt="3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Define method of measure maintenance and use</a:t>
            </a:r>
          </a:p>
        </p:txBody>
      </p:sp>
      <p:sp>
        <p:nvSpPr>
          <p:cNvPr id="21" name="Text 16"/>
          <p:cNvSpPr/>
          <p:nvPr/>
        </p:nvSpPr>
        <p:spPr>
          <a:xfrm>
            <a:off x="1766292" y="5313329"/>
            <a:ext cx="6583918" cy="508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Font typeface="+mj-lt"/>
              <a:buAutoNum type="arabicPeriod" startAt="4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Introduce to IMO at monthly meeting as part of implementation management discussion</a:t>
            </a:r>
          </a:p>
        </p:txBody>
      </p:sp>
      <p:sp>
        <p:nvSpPr>
          <p:cNvPr id="22" name="Shape 17"/>
          <p:cNvSpPr/>
          <p:nvPr/>
        </p:nvSpPr>
        <p:spPr>
          <a:xfrm>
            <a:off x="1128117" y="6447592"/>
            <a:ext cx="476250" cy="22860"/>
          </a:xfrm>
          <a:prstGeom prst="roundRect">
            <a:avLst>
              <a:gd name="adj" fmla="val 625116"/>
            </a:avLst>
          </a:prstGeom>
          <a:solidFill>
            <a:srgbClr val="FF7047"/>
          </a:solidFill>
          <a:ln/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Shape 18"/>
          <p:cNvSpPr/>
          <p:nvPr/>
        </p:nvSpPr>
        <p:spPr>
          <a:xfrm>
            <a:off x="793790" y="6280428"/>
            <a:ext cx="357188" cy="357188"/>
          </a:xfrm>
          <a:prstGeom prst="roundRect">
            <a:avLst>
              <a:gd name="adj" fmla="val 40007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321" y="6310193"/>
            <a:ext cx="238125" cy="297656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766292" y="6334958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Issues and Decisions</a:t>
            </a:r>
          </a:p>
        </p:txBody>
      </p:sp>
      <p:sp>
        <p:nvSpPr>
          <p:cNvPr id="26" name="Text 20"/>
          <p:cNvSpPr/>
          <p:nvPr/>
        </p:nvSpPr>
        <p:spPr>
          <a:xfrm>
            <a:off x="1766292" y="6678216"/>
            <a:ext cx="658391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Font typeface="+mj-lt"/>
              <a:buAutoNum type="arabi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Combine various issue lists to create one consolidated IMO-level source</a:t>
            </a:r>
          </a:p>
        </p:txBody>
      </p:sp>
      <p:sp>
        <p:nvSpPr>
          <p:cNvPr id="27" name="Text 21"/>
          <p:cNvSpPr/>
          <p:nvPr/>
        </p:nvSpPr>
        <p:spPr>
          <a:xfrm>
            <a:off x="1766292" y="6987778"/>
            <a:ext cx="658391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Font typeface="+mj-lt"/>
              <a:buAutoNum type="arabicPeriod" startAt="2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Prioritize and decide approach for treatment</a:t>
            </a:r>
          </a:p>
        </p:txBody>
      </p:sp>
      <p:sp>
        <p:nvSpPr>
          <p:cNvPr id="28" name="Text 22"/>
          <p:cNvSpPr/>
          <p:nvPr/>
        </p:nvSpPr>
        <p:spPr>
          <a:xfrm>
            <a:off x="1766292" y="7297341"/>
            <a:ext cx="6583918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Font typeface="+mj-lt"/>
              <a:buAutoNum type="arabicPeriod" startAt="3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Assign IMO resource to manage list</a:t>
            </a:r>
          </a:p>
        </p:txBody>
      </p:sp>
      <p:pic>
        <p:nvPicPr>
          <p:cNvPr id="29" name="Image 0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121259" y="0"/>
            <a:ext cx="5486400" cy="82296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CA299CA-BFE9-716D-A56D-EA4C0C5B6E36}"/>
              </a:ext>
            </a:extLst>
          </p:cNvPr>
          <p:cNvSpPr txBox="1"/>
          <p:nvPr/>
        </p:nvSpPr>
        <p:spPr>
          <a:xfrm>
            <a:off x="13728308" y="7861955"/>
            <a:ext cx="216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5</a:t>
            </a: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0CB4B7FA-3DFE-8104-3C2E-B744B912725E}"/>
              </a:ext>
            </a:extLst>
          </p:cNvPr>
          <p:cNvSpPr txBox="1">
            <a:spLocks/>
          </p:cNvSpPr>
          <p:nvPr/>
        </p:nvSpPr>
        <p:spPr>
          <a:xfrm>
            <a:off x="393382" y="7888010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© 100-Day Advisors    MandAPlaybook.com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3DC97-1ACC-1302-E3FB-6FAC07278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65B6B9F2-BB75-2019-5491-F3FD9D035E22}"/>
              </a:ext>
            </a:extLst>
          </p:cNvPr>
          <p:cNvSpPr/>
          <p:nvPr/>
        </p:nvSpPr>
        <p:spPr>
          <a:xfrm>
            <a:off x="514" y="0"/>
            <a:ext cx="1115455" cy="1115455"/>
          </a:xfrm>
          <a:custGeom>
            <a:avLst/>
            <a:gdLst/>
            <a:ahLst/>
            <a:cxnLst/>
            <a:rect l="l" t="t" r="r" b="b"/>
            <a:pathLst>
              <a:path w="1532890" h="1532890">
                <a:moveTo>
                  <a:pt x="1532749" y="0"/>
                </a:moveTo>
                <a:lnTo>
                  <a:pt x="0" y="0"/>
                </a:lnTo>
                <a:lnTo>
                  <a:pt x="0" y="1532749"/>
                </a:lnTo>
                <a:lnTo>
                  <a:pt x="1532749" y="1532749"/>
                </a:lnTo>
                <a:lnTo>
                  <a:pt x="1532749" y="0"/>
                </a:lnTo>
                <a:close/>
              </a:path>
            </a:pathLst>
          </a:custGeom>
          <a:solidFill>
            <a:srgbClr val="FFAD3D"/>
          </a:solidFill>
        </p:spPr>
        <p:txBody>
          <a:bodyPr wrap="square" lIns="0" tIns="0" rIns="0" bIns="0" rtlCol="0"/>
          <a:lstStyle/>
          <a:p>
            <a:endParaRPr sz="1019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EC6FF-A2D3-BCAC-DC41-D1DEF9492A7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0533664" y="7661979"/>
            <a:ext cx="3364756" cy="184666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Google Shape;165;p9">
            <a:extLst>
              <a:ext uri="{FF2B5EF4-FFF2-40B4-BE49-F238E27FC236}">
                <a16:creationId xmlns:a16="http://schemas.microsoft.com/office/drawing/2014/main" id="{3117CD95-479A-2534-91AA-478EDA73EB32}"/>
              </a:ext>
            </a:extLst>
          </p:cNvPr>
          <p:cNvSpPr/>
          <p:nvPr/>
        </p:nvSpPr>
        <p:spPr>
          <a:xfrm>
            <a:off x="6483461" y="839307"/>
            <a:ext cx="5299266" cy="58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03" tIns="54836" rIns="109703" bIns="54836" anchor="ctr" anchorCtr="0">
            <a:noAutofit/>
          </a:bodyPr>
          <a:lstStyle/>
          <a:p>
            <a:pPr algn="ctr"/>
            <a:endParaRPr sz="2328" dirty="0">
              <a:latin typeface="Poppins" pitchFamily="2" charset="77"/>
              <a:ea typeface="Century Gothic"/>
              <a:cs typeface="Poppins" pitchFamily="2" charset="77"/>
              <a:sym typeface="Century Gothic"/>
            </a:endParaRPr>
          </a:p>
        </p:txBody>
      </p:sp>
      <p:sp>
        <p:nvSpPr>
          <p:cNvPr id="13" name="Google Shape;171;p9">
            <a:extLst>
              <a:ext uri="{FF2B5EF4-FFF2-40B4-BE49-F238E27FC236}">
                <a16:creationId xmlns:a16="http://schemas.microsoft.com/office/drawing/2014/main" id="{09B4993D-62DB-A4AA-6825-ECC6506A7B66}"/>
              </a:ext>
            </a:extLst>
          </p:cNvPr>
          <p:cNvSpPr/>
          <p:nvPr/>
        </p:nvSpPr>
        <p:spPr>
          <a:xfrm>
            <a:off x="8345635" y="3837554"/>
            <a:ext cx="5877625" cy="58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03" tIns="54836" rIns="109703" bIns="54836" anchor="ctr" anchorCtr="0">
            <a:noAutofit/>
          </a:bodyPr>
          <a:lstStyle/>
          <a:p>
            <a:endParaRPr sz="2328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Google Shape;173;p9">
            <a:extLst>
              <a:ext uri="{FF2B5EF4-FFF2-40B4-BE49-F238E27FC236}">
                <a16:creationId xmlns:a16="http://schemas.microsoft.com/office/drawing/2014/main" id="{6DDEA285-88F3-9340-DFBE-026B238A8AE1}"/>
              </a:ext>
            </a:extLst>
          </p:cNvPr>
          <p:cNvSpPr/>
          <p:nvPr/>
        </p:nvSpPr>
        <p:spPr>
          <a:xfrm>
            <a:off x="5643385" y="2095424"/>
            <a:ext cx="6685498" cy="5958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03" tIns="54836" rIns="109703" bIns="54836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328" dirty="0">
                <a:latin typeface="Poppins" pitchFamily="2" charset="77"/>
                <a:ea typeface="Century Gothic"/>
                <a:cs typeface="Poppins" pitchFamily="2" charset="77"/>
                <a:sym typeface="Century Gothic"/>
              </a:rPr>
              <a:t>Consulting Inquiries:</a:t>
            </a:r>
          </a:p>
          <a:p>
            <a:pPr>
              <a:lnSpc>
                <a:spcPct val="150000"/>
              </a:lnSpc>
            </a:pPr>
            <a:endParaRPr lang="en-US" sz="2328" dirty="0">
              <a:latin typeface="Poppins" pitchFamily="2" charset="77"/>
              <a:ea typeface="Century Gothic"/>
              <a:cs typeface="Poppins" pitchFamily="2" charset="77"/>
              <a:sym typeface="Century Gothic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ct val="150000"/>
              </a:lnSpc>
            </a:pPr>
            <a:r>
              <a:rPr lang="en-US" sz="2328" dirty="0">
                <a:latin typeface="Poppins" pitchFamily="2" charset="77"/>
                <a:ea typeface="Century Gothic"/>
                <a:cs typeface="Poppins" pitchFamily="2" charset="77"/>
                <a:sym typeface="Century Gothic"/>
              </a:rPr>
              <a:t>Email: inquiries@100DayAdvisors.com</a:t>
            </a:r>
          </a:p>
          <a:p>
            <a:pPr>
              <a:lnSpc>
                <a:spcPct val="150000"/>
              </a:lnSpc>
            </a:pPr>
            <a:endParaRPr lang="en-US" sz="2328" dirty="0">
              <a:latin typeface="Poppins" pitchFamily="2" charset="77"/>
              <a:ea typeface="Century Gothic"/>
              <a:cs typeface="Poppins" pitchFamily="2" charset="77"/>
              <a:sym typeface="Century Gothic"/>
            </a:endParaRPr>
          </a:p>
          <a:p>
            <a:pPr>
              <a:lnSpc>
                <a:spcPct val="150000"/>
              </a:lnSpc>
            </a:pPr>
            <a:r>
              <a:rPr lang="en-US" sz="2328" dirty="0">
                <a:latin typeface="Poppins" pitchFamily="2" charset="77"/>
                <a:ea typeface="Century Gothic"/>
                <a:cs typeface="Poppins" pitchFamily="2" charset="77"/>
                <a:sym typeface="Century Gothic"/>
              </a:rPr>
              <a:t>Website: MandAPlaybook.com/consulting</a:t>
            </a:r>
          </a:p>
          <a:p>
            <a:pPr>
              <a:lnSpc>
                <a:spcPct val="150000"/>
              </a:lnSpc>
            </a:pPr>
            <a:endParaRPr lang="en-US" sz="2328" dirty="0">
              <a:latin typeface="Poppins" pitchFamily="2" charset="77"/>
              <a:cs typeface="Poppins" pitchFamily="2" charset="77"/>
              <a:sym typeface="Century Gothic"/>
            </a:endParaRPr>
          </a:p>
          <a:p>
            <a:pPr>
              <a:lnSpc>
                <a:spcPct val="150000"/>
              </a:lnSpc>
            </a:pPr>
            <a:endParaRPr lang="en-US" sz="2328" dirty="0">
              <a:latin typeface="Poppins" pitchFamily="2" charset="77"/>
              <a:cs typeface="Poppins" pitchFamily="2" charset="77"/>
            </a:endParaRPr>
          </a:p>
          <a:p>
            <a:endParaRPr sz="2328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6" name="Google Shape;172;p9">
            <a:extLst>
              <a:ext uri="{FF2B5EF4-FFF2-40B4-BE49-F238E27FC236}">
                <a16:creationId xmlns:a16="http://schemas.microsoft.com/office/drawing/2014/main" id="{C68A1F88-1D6D-FFE6-A394-DF3540C50D26}"/>
              </a:ext>
            </a:extLst>
          </p:cNvPr>
          <p:cNvSpPr/>
          <p:nvPr/>
        </p:nvSpPr>
        <p:spPr>
          <a:xfrm>
            <a:off x="4803682" y="5132288"/>
            <a:ext cx="809830" cy="671600"/>
          </a:xfrm>
          <a:prstGeom prst="ellipse">
            <a:avLst/>
          </a:prstGeom>
          <a:solidFill>
            <a:srgbClr val="FFAD3D"/>
          </a:solidFill>
          <a:ln>
            <a:noFill/>
          </a:ln>
        </p:spPr>
        <p:txBody>
          <a:bodyPr spcFirstLastPara="1" wrap="square" lIns="109703" tIns="54836" rIns="109703" bIns="54836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" name="Google Shape;172;p9">
            <a:extLst>
              <a:ext uri="{FF2B5EF4-FFF2-40B4-BE49-F238E27FC236}">
                <a16:creationId xmlns:a16="http://schemas.microsoft.com/office/drawing/2014/main" id="{2A737C8B-7B73-0F9E-136B-2A1EA9E5420F}"/>
              </a:ext>
            </a:extLst>
          </p:cNvPr>
          <p:cNvSpPr/>
          <p:nvPr/>
        </p:nvSpPr>
        <p:spPr>
          <a:xfrm>
            <a:off x="4809689" y="4072543"/>
            <a:ext cx="809830" cy="671600"/>
          </a:xfrm>
          <a:prstGeom prst="ellipse">
            <a:avLst/>
          </a:prstGeom>
          <a:solidFill>
            <a:srgbClr val="FFAD3D"/>
          </a:solidFill>
          <a:ln>
            <a:noFill/>
          </a:ln>
        </p:spPr>
        <p:txBody>
          <a:bodyPr spcFirstLastPara="1" wrap="square" lIns="109703" tIns="54836" rIns="109703" bIns="54836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" name="Google Shape;167;p9" descr="Envelope outline">
            <a:extLst>
              <a:ext uri="{FF2B5EF4-FFF2-40B4-BE49-F238E27FC236}">
                <a16:creationId xmlns:a16="http://schemas.microsoft.com/office/drawing/2014/main" id="{B2705684-0F03-90FA-ADB3-35AE839BE4D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9415" y="4189650"/>
            <a:ext cx="469878" cy="478721"/>
          </a:xfrm>
          <a:prstGeom prst="rect">
            <a:avLst/>
          </a:prstGeom>
          <a:solidFill>
            <a:srgbClr val="FFAD3D"/>
          </a:solidFill>
          <a:ln>
            <a:noFill/>
          </a:ln>
        </p:spPr>
      </p:pic>
      <p:pic>
        <p:nvPicPr>
          <p:cNvPr id="11" name="Google Shape;169;p9" descr="@ outline">
            <a:extLst>
              <a:ext uri="{FF2B5EF4-FFF2-40B4-BE49-F238E27FC236}">
                <a16:creationId xmlns:a16="http://schemas.microsoft.com/office/drawing/2014/main" id="{EC8DDCE2-5519-9E77-99B6-82C85FF2838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36637" y="5212825"/>
            <a:ext cx="510526" cy="535613"/>
          </a:xfrm>
          <a:prstGeom prst="rect">
            <a:avLst/>
          </a:prstGeom>
          <a:solidFill>
            <a:srgbClr val="FFAD3D"/>
          </a:solidFill>
          <a:ln>
            <a:noFill/>
          </a:ln>
        </p:spPr>
      </p:pic>
      <p:pic>
        <p:nvPicPr>
          <p:cNvPr id="10" name="Picture 9" descr="A logo with black text&#10;&#10;Description automatically generated">
            <a:extLst>
              <a:ext uri="{FF2B5EF4-FFF2-40B4-BE49-F238E27FC236}">
                <a16:creationId xmlns:a16="http://schemas.microsoft.com/office/drawing/2014/main" id="{BE099490-636A-CD28-5CC6-762727C826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8201" y="0"/>
            <a:ext cx="6797356" cy="2405516"/>
          </a:xfrm>
          <a:prstGeom prst="rect">
            <a:avLst/>
          </a:prstGeom>
        </p:spPr>
      </p:pic>
      <p:sp>
        <p:nvSpPr>
          <p:cNvPr id="3" name="object 4">
            <a:extLst>
              <a:ext uri="{FF2B5EF4-FFF2-40B4-BE49-F238E27FC236}">
                <a16:creationId xmlns:a16="http://schemas.microsoft.com/office/drawing/2014/main" id="{7282267B-FD27-8D4A-ED47-D2DD3C06D680}"/>
              </a:ext>
            </a:extLst>
          </p:cNvPr>
          <p:cNvSpPr/>
          <p:nvPr/>
        </p:nvSpPr>
        <p:spPr>
          <a:xfrm>
            <a:off x="13514945" y="7115252"/>
            <a:ext cx="1115455" cy="1115455"/>
          </a:xfrm>
          <a:custGeom>
            <a:avLst/>
            <a:gdLst/>
            <a:ahLst/>
            <a:cxnLst/>
            <a:rect l="l" t="t" r="r" b="b"/>
            <a:pathLst>
              <a:path w="1532890" h="1532890">
                <a:moveTo>
                  <a:pt x="1532749" y="0"/>
                </a:moveTo>
                <a:lnTo>
                  <a:pt x="0" y="0"/>
                </a:lnTo>
                <a:lnTo>
                  <a:pt x="0" y="1532749"/>
                </a:lnTo>
                <a:lnTo>
                  <a:pt x="1532749" y="1532749"/>
                </a:lnTo>
                <a:lnTo>
                  <a:pt x="1532749" y="0"/>
                </a:lnTo>
                <a:close/>
              </a:path>
            </a:pathLst>
          </a:custGeom>
          <a:solidFill>
            <a:srgbClr val="FFAD3D"/>
          </a:solidFill>
        </p:spPr>
        <p:txBody>
          <a:bodyPr wrap="square" lIns="0" tIns="0" rIns="0" bIns="0" rtlCol="0"/>
          <a:lstStyle/>
          <a:p>
            <a:endParaRPr sz="1019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EC8E26-B620-D038-CACE-025C37ABFD4F}"/>
              </a:ext>
            </a:extLst>
          </p:cNvPr>
          <p:cNvSpPr txBox="1"/>
          <p:nvPr/>
        </p:nvSpPr>
        <p:spPr>
          <a:xfrm>
            <a:off x="13728308" y="7861955"/>
            <a:ext cx="216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654799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1169</TotalTime>
  <Words>444</Words>
  <Application>Microsoft Macintosh PowerPoint</Application>
  <PresentationFormat>Custom</PresentationFormat>
  <Paragraphs>84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Roboto</vt:lpstr>
      <vt:lpstr>Poppins</vt:lpstr>
      <vt:lpstr>Arial</vt:lpstr>
      <vt:lpstr>Century Gothic</vt:lpstr>
      <vt:lpstr>Lucida Sans Unicode</vt:lpstr>
      <vt:lpstr>Aptos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JOE ABERGER</cp:lastModifiedBy>
  <cp:revision>26</cp:revision>
  <cp:lastPrinted>2025-06-09T13:02:21Z</cp:lastPrinted>
  <dcterms:created xsi:type="dcterms:W3CDTF">2025-05-30T15:00:01Z</dcterms:created>
  <dcterms:modified xsi:type="dcterms:W3CDTF">2026-05-07T19:28:41Z</dcterms:modified>
</cp:coreProperties>
</file>